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8" r:id="rId4"/>
    <p:sldId id="257" r:id="rId5"/>
    <p:sldId id="259" r:id="rId6"/>
    <p:sldId id="260" r:id="rId7"/>
    <p:sldId id="262" r:id="rId8"/>
    <p:sldId id="269"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8" y="5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2817621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5B83750-0174-4909-8DE3-B98988EA90D5}" type="datetimeFigureOut">
              <a:rPr lang="en-GB" smtClean="0"/>
              <a:t>07/11/2018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9138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85793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60066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1845431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4287284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592748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622537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00849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250184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270449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B83750-0174-4909-8DE3-B98988EA90D5}" type="datetimeFigureOut">
              <a:rPr lang="en-GB" smtClean="0"/>
              <a:t>07/11/2018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351357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B83750-0174-4909-8DE3-B98988EA90D5}" type="datetimeFigureOut">
              <a:rPr lang="en-GB" smtClean="0"/>
              <a:t>07/11/2018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693211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678988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1531541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5B83750-0174-4909-8DE3-B98988EA90D5}" type="datetimeFigureOut">
              <a:rPr lang="en-GB" smtClean="0"/>
              <a:t>07/11/2018</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3220081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5B83750-0174-4909-8DE3-B98988EA90D5}" type="datetimeFigureOut">
              <a:rPr lang="en-GB" smtClean="0"/>
              <a:t>07/11/2018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843168-0D98-475A-98FF-A37217C360DC}" type="slidenum">
              <a:rPr lang="en-GB" smtClean="0"/>
              <a:t>‹#›</a:t>
            </a:fld>
            <a:endParaRPr lang="en-GB"/>
          </a:p>
        </p:txBody>
      </p:sp>
    </p:spTree>
    <p:extLst>
      <p:ext uri="{BB962C8B-B14F-4D97-AF65-F5344CB8AC3E}">
        <p14:creationId xmlns:p14="http://schemas.microsoft.com/office/powerpoint/2010/main" val="429173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5B83750-0174-4909-8DE3-B98988EA90D5}" type="datetimeFigureOut">
              <a:rPr lang="en-GB" smtClean="0"/>
              <a:t>07/11/2018</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F843168-0D98-475A-98FF-A37217C360DC}" type="slidenum">
              <a:rPr lang="en-GB" smtClean="0"/>
              <a:t>‹#›</a:t>
            </a:fld>
            <a:endParaRPr lang="en-GB"/>
          </a:p>
        </p:txBody>
      </p:sp>
    </p:spTree>
    <p:extLst>
      <p:ext uri="{BB962C8B-B14F-4D97-AF65-F5344CB8AC3E}">
        <p14:creationId xmlns:p14="http://schemas.microsoft.com/office/powerpoint/2010/main" val="6811308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A53C6-5E53-44A7-B8A2-AE6C2FA381ED}"/>
              </a:ext>
            </a:extLst>
          </p:cNvPr>
          <p:cNvSpPr>
            <a:spLocks noGrp="1"/>
          </p:cNvSpPr>
          <p:nvPr>
            <p:ph type="ctrTitle"/>
          </p:nvPr>
        </p:nvSpPr>
        <p:spPr>
          <a:xfrm>
            <a:off x="519447" y="4020110"/>
            <a:ext cx="9144000" cy="2387600"/>
          </a:xfrm>
        </p:spPr>
        <p:txBody>
          <a:bodyPr/>
          <a:lstStyle/>
          <a:p>
            <a:pPr algn="l"/>
            <a:r>
              <a:rPr lang="en-GB" b="1" dirty="0"/>
              <a:t>Unit 19 – Scriptwriting</a:t>
            </a:r>
            <a:r>
              <a:rPr lang="en-GB" dirty="0"/>
              <a:t/>
            </a:r>
            <a:br>
              <a:rPr lang="en-GB" dirty="0"/>
            </a:br>
            <a:r>
              <a:rPr lang="en-GB" dirty="0"/>
              <a:t>Learning Aim </a:t>
            </a:r>
            <a:r>
              <a:rPr lang="en-GB" dirty="0" smtClean="0"/>
              <a:t>A – part1</a:t>
            </a:r>
            <a:endParaRPr lang="en-GB" dirty="0"/>
          </a:p>
        </p:txBody>
      </p:sp>
    </p:spTree>
    <p:extLst>
      <p:ext uri="{BB962C8B-B14F-4D97-AF65-F5344CB8AC3E}">
        <p14:creationId xmlns:p14="http://schemas.microsoft.com/office/powerpoint/2010/main" val="3529720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1C3C3-D57A-4D84-A08B-D6EEA7218466}"/>
              </a:ext>
            </a:extLst>
          </p:cNvPr>
          <p:cNvSpPr>
            <a:spLocks noGrp="1"/>
          </p:cNvSpPr>
          <p:nvPr>
            <p:ph type="title"/>
          </p:nvPr>
        </p:nvSpPr>
        <p:spPr>
          <a:xfrm>
            <a:off x="646111" y="452718"/>
            <a:ext cx="9348121" cy="1023156"/>
          </a:xfrm>
        </p:spPr>
        <p:txBody>
          <a:bodyPr>
            <a:normAutofit fontScale="90000"/>
          </a:bodyPr>
          <a:lstStyle/>
          <a:p>
            <a:r>
              <a:rPr lang="en-GB" altLang="en-US" b="1" dirty="0"/>
              <a:t>Task 1.e What is the process in which a screenplay writer works and that a screenplay goes through?</a:t>
            </a:r>
            <a:br>
              <a:rPr lang="en-GB" altLang="en-US" b="1" dirty="0"/>
            </a:br>
            <a:endParaRPr lang="en-GB" b="1" dirty="0"/>
          </a:p>
        </p:txBody>
      </p:sp>
      <p:sp>
        <p:nvSpPr>
          <p:cNvPr id="3" name="Content Placeholder 2">
            <a:extLst>
              <a:ext uri="{FF2B5EF4-FFF2-40B4-BE49-F238E27FC236}">
                <a16:creationId xmlns:a16="http://schemas.microsoft.com/office/drawing/2014/main" id="{C039FCE1-9F1D-4519-9C7C-2B442D477536}"/>
              </a:ext>
            </a:extLst>
          </p:cNvPr>
          <p:cNvSpPr>
            <a:spLocks noGrp="1"/>
          </p:cNvSpPr>
          <p:nvPr>
            <p:ph idx="1"/>
          </p:nvPr>
        </p:nvSpPr>
        <p:spPr>
          <a:xfrm>
            <a:off x="838200" y="2456330"/>
            <a:ext cx="10515600" cy="4231341"/>
          </a:xfrm>
          <a:ln>
            <a:noFill/>
          </a:ln>
        </p:spPr>
        <p:txBody>
          <a:bodyPr>
            <a:normAutofit fontScale="92500" lnSpcReduction="20000"/>
          </a:bodyPr>
          <a:lstStyle/>
          <a:p>
            <a:pPr marL="0" indent="0">
              <a:buNone/>
            </a:pPr>
            <a:r>
              <a:rPr lang="en-GB" sz="1800" dirty="0" smtClean="0"/>
              <a:t>If you're hired to write a script you could potentially be writing about something that you don’t have much knowledge about the subject/person. There will require a very extensive amount of planning to better your understanding to enable you to write a script that is accurate and potentially informative.</a:t>
            </a:r>
          </a:p>
          <a:p>
            <a:pPr marL="0" indent="0">
              <a:buNone/>
            </a:pPr>
            <a:r>
              <a:rPr lang="en-GB" sz="1800" dirty="0" smtClean="0"/>
              <a:t>You will need to research a lot about the screenplay you are writing, this will include reading, writing notes, annotating sources of material and potentially interviewing people to gather primary information. Developing United 93 which is directed by Paul Greengrass involved interviewing the military and civilian participants involving the 9/11 events.</a:t>
            </a:r>
          </a:p>
          <a:p>
            <a:pPr marL="0" indent="0">
              <a:buNone/>
            </a:pPr>
            <a:r>
              <a:rPr lang="en-GB" sz="1800" dirty="0" smtClean="0"/>
              <a:t>A screenplay goes through lots of drafts and a final clarification. You would find it beneficial to give the script to a script editor to develop it and make it better.</a:t>
            </a:r>
          </a:p>
          <a:p>
            <a:pPr marL="0" indent="0">
              <a:buNone/>
            </a:pPr>
            <a:r>
              <a:rPr lang="en-GB" sz="1800" dirty="0" smtClean="0"/>
              <a:t>Scripts can be colour coded to show what stage the script is in, and which script is currently being used, white meaning page lockdown which means it is the final script and nothing more will be changed on it, although this doesn’t mean that everything that is on the script will appear in the final production, and things can also be added in that aren’t in the script.</a:t>
            </a:r>
          </a:p>
          <a:p>
            <a:pPr marL="0" indent="0">
              <a:buNone/>
            </a:pPr>
            <a:r>
              <a:rPr lang="en-GB" sz="1800" dirty="0" smtClean="0"/>
              <a:t>Script writers aren’t involved too much in the production unless there needs to be a rewrite of it if its not working. </a:t>
            </a:r>
            <a:endParaRPr lang="en-GB" sz="1800" dirty="0"/>
          </a:p>
        </p:txBody>
      </p:sp>
    </p:spTree>
    <p:extLst>
      <p:ext uri="{BB962C8B-B14F-4D97-AF65-F5344CB8AC3E}">
        <p14:creationId xmlns:p14="http://schemas.microsoft.com/office/powerpoint/2010/main" val="31404559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41075-A856-48E1-9427-433743672843}"/>
              </a:ext>
            </a:extLst>
          </p:cNvPr>
          <p:cNvSpPr>
            <a:spLocks noGrp="1"/>
          </p:cNvSpPr>
          <p:nvPr>
            <p:ph type="title"/>
          </p:nvPr>
        </p:nvSpPr>
        <p:spPr>
          <a:xfrm>
            <a:off x="581942" y="289178"/>
            <a:ext cx="9404723" cy="1400530"/>
          </a:xfrm>
        </p:spPr>
        <p:txBody>
          <a:bodyPr>
            <a:normAutofit fontScale="90000"/>
          </a:bodyPr>
          <a:lstStyle/>
          <a:p>
            <a:r>
              <a:rPr lang="en-GB" altLang="en-US" b="1" dirty="0"/>
              <a:t>Task 1.f What are the key skills and various demands that a scriptwriter needs to develop and undertake?</a:t>
            </a:r>
            <a:endParaRPr lang="en-GB" b="1" dirty="0"/>
          </a:p>
        </p:txBody>
      </p:sp>
      <p:sp>
        <p:nvSpPr>
          <p:cNvPr id="3" name="Content Placeholder 2">
            <a:extLst>
              <a:ext uri="{FF2B5EF4-FFF2-40B4-BE49-F238E27FC236}">
                <a16:creationId xmlns:a16="http://schemas.microsoft.com/office/drawing/2014/main" id="{528F5551-08E6-45C4-8603-519CAF4A6DED}"/>
              </a:ext>
            </a:extLst>
          </p:cNvPr>
          <p:cNvSpPr>
            <a:spLocks noGrp="1"/>
          </p:cNvSpPr>
          <p:nvPr>
            <p:ph idx="1"/>
          </p:nvPr>
        </p:nvSpPr>
        <p:spPr>
          <a:xfrm>
            <a:off x="838200" y="2043953"/>
            <a:ext cx="10515600" cy="1084729"/>
          </a:xfrm>
          <a:ln>
            <a:solidFill>
              <a:schemeClr val="bg1">
                <a:lumMod val="50000"/>
              </a:schemeClr>
            </a:solidFill>
          </a:ln>
        </p:spPr>
        <p:txBody>
          <a:bodyPr>
            <a:normAutofit fontScale="85000" lnSpcReduction="10000"/>
          </a:bodyPr>
          <a:lstStyle/>
          <a:p>
            <a:pPr marL="0" indent="0">
              <a:buNone/>
            </a:pPr>
            <a:r>
              <a:rPr lang="en-GB" sz="2000" dirty="0" smtClean="0">
                <a:solidFill>
                  <a:schemeClr val="bg1">
                    <a:lumMod val="50000"/>
                  </a:schemeClr>
                </a:solidFill>
              </a:rPr>
              <a:t>Finally, moving away from TV and film and looking at- gaming, radio and factual programming.</a:t>
            </a:r>
          </a:p>
          <a:p>
            <a:pPr marL="0" indent="0">
              <a:buNone/>
            </a:pPr>
            <a:r>
              <a:rPr lang="en-GB" sz="2000" dirty="0" smtClean="0">
                <a:solidFill>
                  <a:schemeClr val="bg1">
                    <a:lumMod val="50000"/>
                  </a:schemeClr>
                </a:solidFill>
              </a:rPr>
              <a:t>TASK. What consideration do writers have to give to Fact checking (factual programming), Branching narratives (gaming) and Sound Effects (Radio).</a:t>
            </a:r>
            <a:endParaRPr lang="en-GB" sz="2000" dirty="0">
              <a:solidFill>
                <a:schemeClr val="bg1">
                  <a:lumMod val="50000"/>
                </a:schemeClr>
              </a:solidFill>
            </a:endParaRPr>
          </a:p>
        </p:txBody>
      </p:sp>
      <p:sp>
        <p:nvSpPr>
          <p:cNvPr id="4" name="Content Placeholder 2"/>
          <p:cNvSpPr txBox="1">
            <a:spLocks/>
          </p:cNvSpPr>
          <p:nvPr/>
        </p:nvSpPr>
        <p:spPr>
          <a:xfrm>
            <a:off x="753035" y="3837172"/>
            <a:ext cx="2684930" cy="2749869"/>
          </a:xfrm>
          <a:prstGeom prst="rect">
            <a:avLst/>
          </a:prstGeom>
          <a:ln>
            <a:solidFill>
              <a:schemeClr val="bg1">
                <a:lumMod val="65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solidFill>
                  <a:schemeClr val="bg1">
                    <a:lumMod val="50000"/>
                  </a:schemeClr>
                </a:solidFill>
              </a:rPr>
              <a:t>Fact checking</a:t>
            </a:r>
            <a:endParaRPr lang="en-GB" sz="1800" dirty="0">
              <a:solidFill>
                <a:schemeClr val="bg1">
                  <a:lumMod val="50000"/>
                </a:schemeClr>
              </a:solidFill>
            </a:endParaRPr>
          </a:p>
        </p:txBody>
      </p:sp>
      <p:sp>
        <p:nvSpPr>
          <p:cNvPr id="5" name="Content Placeholder 2"/>
          <p:cNvSpPr txBox="1">
            <a:spLocks/>
          </p:cNvSpPr>
          <p:nvPr/>
        </p:nvSpPr>
        <p:spPr>
          <a:xfrm>
            <a:off x="4874558" y="3837172"/>
            <a:ext cx="2684930" cy="2749869"/>
          </a:xfrm>
          <a:prstGeom prst="rect">
            <a:avLst/>
          </a:prstGeom>
          <a:ln>
            <a:solidFill>
              <a:schemeClr val="bg1">
                <a:lumMod val="50000"/>
              </a:schemeClr>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solidFill>
                  <a:schemeClr val="bg1">
                    <a:lumMod val="50000"/>
                  </a:schemeClr>
                </a:solidFill>
              </a:rPr>
              <a:t>Branching narratives</a:t>
            </a:r>
          </a:p>
          <a:p>
            <a:pPr marL="0" indent="0">
              <a:buFont typeface="Arial" panose="020B0604020202020204" pitchFamily="34" charset="0"/>
              <a:buNone/>
            </a:pPr>
            <a:r>
              <a:rPr lang="en-GB" sz="1800" dirty="0" smtClean="0">
                <a:solidFill>
                  <a:schemeClr val="bg1">
                    <a:lumMod val="50000"/>
                  </a:schemeClr>
                </a:solidFill>
              </a:rPr>
              <a:t>Making a game with a storyline already thought of can prove much more difficult than one may think.  The development of the game will be limited and could end up making a non-successful game.</a:t>
            </a:r>
            <a:endParaRPr lang="en-GB" sz="1800" dirty="0">
              <a:solidFill>
                <a:schemeClr val="bg1">
                  <a:lumMod val="50000"/>
                </a:schemeClr>
              </a:solidFill>
            </a:endParaRPr>
          </a:p>
        </p:txBody>
      </p:sp>
      <p:sp>
        <p:nvSpPr>
          <p:cNvPr id="6" name="Content Placeholder 2"/>
          <p:cNvSpPr txBox="1">
            <a:spLocks/>
          </p:cNvSpPr>
          <p:nvPr/>
        </p:nvSpPr>
        <p:spPr>
          <a:xfrm>
            <a:off x="8963997" y="3837172"/>
            <a:ext cx="2684930" cy="2769817"/>
          </a:xfrm>
          <a:prstGeom prst="rect">
            <a:avLst/>
          </a:prstGeom>
          <a:ln>
            <a:solidFill>
              <a:schemeClr val="bg1">
                <a:lumMod val="50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solidFill>
                  <a:schemeClr val="bg1">
                    <a:lumMod val="50000"/>
                  </a:schemeClr>
                </a:solidFill>
              </a:rPr>
              <a:t>Sound effects</a:t>
            </a:r>
          </a:p>
          <a:p>
            <a:pPr marL="0" indent="0">
              <a:buFont typeface="Arial" panose="020B0604020202020204" pitchFamily="34" charset="0"/>
              <a:buNone/>
            </a:pPr>
            <a:r>
              <a:rPr lang="en-GB" sz="1800" dirty="0" smtClean="0">
                <a:solidFill>
                  <a:schemeClr val="bg1">
                    <a:lumMod val="50000"/>
                  </a:schemeClr>
                </a:solidFill>
              </a:rPr>
              <a:t>They can use certain types of sounds for interior and exterior, people create these sound effects sometimes through use of objects not even remotely related to the visual on screen, much like a Foley artist.</a:t>
            </a:r>
            <a:endParaRPr lang="en-GB" sz="1800" dirty="0">
              <a:solidFill>
                <a:schemeClr val="bg1">
                  <a:lumMod val="50000"/>
                </a:schemeClr>
              </a:solidFill>
            </a:endParaRPr>
          </a:p>
        </p:txBody>
      </p:sp>
    </p:spTree>
    <p:extLst>
      <p:ext uri="{BB962C8B-B14F-4D97-AF65-F5344CB8AC3E}">
        <p14:creationId xmlns:p14="http://schemas.microsoft.com/office/powerpoint/2010/main" val="1169371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84FC5-2B67-4424-952B-6B53C282C838}"/>
              </a:ext>
            </a:extLst>
          </p:cNvPr>
          <p:cNvSpPr>
            <a:spLocks noGrp="1"/>
          </p:cNvSpPr>
          <p:nvPr>
            <p:ph type="title"/>
          </p:nvPr>
        </p:nvSpPr>
        <p:spPr>
          <a:xfrm>
            <a:off x="273423" y="-127934"/>
            <a:ext cx="10515600" cy="1325563"/>
          </a:xfrm>
        </p:spPr>
        <p:txBody>
          <a:bodyPr/>
          <a:lstStyle/>
          <a:p>
            <a:r>
              <a:rPr lang="en-GB" b="1" dirty="0" smtClean="0"/>
              <a:t>Task 1. Research 3 </a:t>
            </a:r>
            <a:r>
              <a:rPr lang="en-GB" b="1" dirty="0"/>
              <a:t>screenwriters</a:t>
            </a:r>
          </a:p>
        </p:txBody>
      </p:sp>
      <p:sp>
        <p:nvSpPr>
          <p:cNvPr id="3" name="Content Placeholder 2">
            <a:extLst>
              <a:ext uri="{FF2B5EF4-FFF2-40B4-BE49-F238E27FC236}">
                <a16:creationId xmlns:a16="http://schemas.microsoft.com/office/drawing/2014/main" id="{6191BAA3-BC09-4BC9-9224-F46A8514C404}"/>
              </a:ext>
            </a:extLst>
          </p:cNvPr>
          <p:cNvSpPr>
            <a:spLocks noGrp="1"/>
          </p:cNvSpPr>
          <p:nvPr>
            <p:ph idx="1"/>
          </p:nvPr>
        </p:nvSpPr>
        <p:spPr>
          <a:xfrm>
            <a:off x="838200" y="1197630"/>
            <a:ext cx="10515600" cy="5301782"/>
          </a:xfrm>
        </p:spPr>
        <p:txBody>
          <a:bodyPr>
            <a:normAutofit/>
          </a:bodyPr>
          <a:lstStyle/>
          <a:p>
            <a:pPr marL="0" indent="0">
              <a:buNone/>
            </a:pPr>
            <a:r>
              <a:rPr lang="en-GB" dirty="0" smtClean="0">
                <a:solidFill>
                  <a:schemeClr val="accent1">
                    <a:lumMod val="75000"/>
                  </a:schemeClr>
                </a:solidFill>
              </a:rPr>
              <a:t>-Charlie Kaufman*</a:t>
            </a:r>
          </a:p>
          <a:p>
            <a:pPr marL="0" indent="0">
              <a:buNone/>
            </a:pPr>
            <a:r>
              <a:rPr lang="en-GB" dirty="0" smtClean="0"/>
              <a:t>-Abi Morgan</a:t>
            </a:r>
          </a:p>
          <a:p>
            <a:pPr marL="0" indent="0">
              <a:buNone/>
            </a:pPr>
            <a:r>
              <a:rPr lang="en-GB" dirty="0" smtClean="0">
                <a:solidFill>
                  <a:schemeClr val="accent1">
                    <a:lumMod val="75000"/>
                  </a:schemeClr>
                </a:solidFill>
              </a:rPr>
              <a:t>-David Koepp</a:t>
            </a:r>
          </a:p>
          <a:p>
            <a:pPr marL="0" indent="0">
              <a:buNone/>
            </a:pPr>
            <a:r>
              <a:rPr lang="en-GB" dirty="0" smtClean="0"/>
              <a:t>-Steve Kloves</a:t>
            </a:r>
          </a:p>
          <a:p>
            <a:pPr marL="0" indent="0">
              <a:buNone/>
            </a:pPr>
            <a:r>
              <a:rPr lang="en-GB" dirty="0" smtClean="0">
                <a:solidFill>
                  <a:schemeClr val="accent1">
                    <a:lumMod val="75000"/>
                  </a:schemeClr>
                </a:solidFill>
              </a:rPr>
              <a:t>-Arron Sorkin</a:t>
            </a:r>
          </a:p>
          <a:p>
            <a:pPr marL="0" indent="0">
              <a:buNone/>
            </a:pPr>
            <a:r>
              <a:rPr lang="en-GB" dirty="0" smtClean="0"/>
              <a:t>-Alexander Payne</a:t>
            </a:r>
          </a:p>
          <a:p>
            <a:pPr marL="0" indent="0">
              <a:buNone/>
            </a:pPr>
            <a:endParaRPr lang="en-GB" dirty="0" smtClean="0"/>
          </a:p>
          <a:p>
            <a:pPr marL="0" indent="0">
              <a:buNone/>
            </a:pPr>
            <a:r>
              <a:rPr lang="en-GB" dirty="0" smtClean="0">
                <a:solidFill>
                  <a:schemeClr val="bg1">
                    <a:lumMod val="50000"/>
                  </a:schemeClr>
                </a:solidFill>
              </a:rPr>
              <a:t>TASK. Choose 3 writers from the above list and do some basic internet research on them. When confident, over the page, write a comprehensive paragraph that details their respective- filmography, successes, failures, style of writing and types of production they work on.</a:t>
            </a:r>
            <a:endParaRPr lang="en-GB" dirty="0">
              <a:solidFill>
                <a:schemeClr val="bg1">
                  <a:lumMod val="50000"/>
                </a:schemeClr>
              </a:solidFill>
            </a:endParaRPr>
          </a:p>
        </p:txBody>
      </p:sp>
    </p:spTree>
    <p:extLst>
      <p:ext uri="{BB962C8B-B14F-4D97-AF65-F5344CB8AC3E}">
        <p14:creationId xmlns:p14="http://schemas.microsoft.com/office/powerpoint/2010/main" val="1460532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C84FC5-2B67-4424-952B-6B53C282C838}"/>
              </a:ext>
            </a:extLst>
          </p:cNvPr>
          <p:cNvSpPr>
            <a:spLocks noGrp="1"/>
          </p:cNvSpPr>
          <p:nvPr>
            <p:ph type="title"/>
          </p:nvPr>
        </p:nvSpPr>
        <p:spPr>
          <a:xfrm>
            <a:off x="301968" y="0"/>
            <a:ext cx="10515600" cy="1325563"/>
          </a:xfrm>
        </p:spPr>
        <p:txBody>
          <a:bodyPr/>
          <a:lstStyle/>
          <a:p>
            <a:r>
              <a:rPr lang="en-GB" b="1" dirty="0" smtClean="0"/>
              <a:t>Task 1. Research 3 </a:t>
            </a:r>
            <a:r>
              <a:rPr lang="en-GB" b="1" dirty="0"/>
              <a:t>screenwriters</a:t>
            </a:r>
          </a:p>
        </p:txBody>
      </p:sp>
      <p:sp>
        <p:nvSpPr>
          <p:cNvPr id="3" name="Content Placeholder 2"/>
          <p:cNvSpPr>
            <a:spLocks noGrp="1"/>
          </p:cNvSpPr>
          <p:nvPr>
            <p:ph idx="1"/>
          </p:nvPr>
        </p:nvSpPr>
        <p:spPr>
          <a:xfrm>
            <a:off x="0" y="860889"/>
            <a:ext cx="3832412" cy="4015911"/>
          </a:xfrm>
          <a:ln>
            <a:solidFill>
              <a:schemeClr val="bg1">
                <a:lumMod val="65000"/>
              </a:schemeClr>
            </a:solidFill>
          </a:ln>
        </p:spPr>
        <p:txBody>
          <a:bodyPr>
            <a:normAutofit fontScale="85000" lnSpcReduction="10000"/>
          </a:bodyPr>
          <a:lstStyle/>
          <a:p>
            <a:pPr marL="0" indent="0">
              <a:buNone/>
            </a:pPr>
            <a:r>
              <a:rPr lang="en-GB" sz="1800" dirty="0" smtClean="0"/>
              <a:t>Charlie Kaufman has written many scripts for lots of hit movies. He is one of he most celebrated screenwriters of his era, he has also directed a few films as well. He has been nominated for many awards such as four academy awards and for best original screenplay, for his hit movie Being John Malkovich. He started as a comedic actor in school plays, and after transferring NYU to study film he went on to write comedy sketches and some TV show episodes, he was also hired to write the TV show Get a Life. He wrote Being John Malkovich 9 years later in 1999 which boosted his career upwards.</a:t>
            </a:r>
            <a:endParaRPr lang="en-GB" sz="1800" dirty="0"/>
          </a:p>
        </p:txBody>
      </p:sp>
      <p:sp>
        <p:nvSpPr>
          <p:cNvPr id="5" name="Content Placeholder 2"/>
          <p:cNvSpPr txBox="1">
            <a:spLocks/>
          </p:cNvSpPr>
          <p:nvPr/>
        </p:nvSpPr>
        <p:spPr>
          <a:xfrm>
            <a:off x="4121523" y="860889"/>
            <a:ext cx="3832412" cy="4015911"/>
          </a:xfrm>
          <a:prstGeom prst="rect">
            <a:avLst/>
          </a:prstGeom>
          <a:ln>
            <a:solidFill>
              <a:schemeClr val="bg1">
                <a:lumMod val="5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t>David Koepp is known for mainly for his work on Jurassic Park and then Spider-Man in 2002; He has done many other very successful well-known films. He is the 6</a:t>
            </a:r>
            <a:r>
              <a:rPr lang="en-GB" sz="1800" baseline="30000" dirty="0" smtClean="0"/>
              <a:t>th</a:t>
            </a:r>
            <a:r>
              <a:rPr lang="en-GB" sz="1800" dirty="0" smtClean="0"/>
              <a:t> most successful screenwriter of all time in the box office. Koepp declined the offer to write the script for Jurassic World because he felt he couldn’t contribute anything else as he had written two scripts for the series already. He has a very extensive list of films that he has written/co-written.</a:t>
            </a:r>
            <a:endParaRPr lang="en-GB" sz="1800" dirty="0"/>
          </a:p>
        </p:txBody>
      </p:sp>
      <p:sp>
        <p:nvSpPr>
          <p:cNvPr id="6" name="Content Placeholder 2"/>
          <p:cNvSpPr txBox="1">
            <a:spLocks/>
          </p:cNvSpPr>
          <p:nvPr/>
        </p:nvSpPr>
        <p:spPr>
          <a:xfrm>
            <a:off x="8243046" y="860889"/>
            <a:ext cx="3832412" cy="4045043"/>
          </a:xfrm>
          <a:prstGeom prst="rect">
            <a:avLst/>
          </a:prstGeom>
          <a:ln>
            <a:solidFill>
              <a:schemeClr val="bg1">
                <a:lumMod val="50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smtClean="0"/>
              <a:t>Steve Kloves is another writer/director and also producer, he is known mainly for writing 7 of the Harry Potter films, he mainly adapts novels into screenplays/films. He started as an unpaid intern for a Hollywood agent and attention was brought to him when he wrote the screenplay Swings. Kloves stopped writing for 3 years but later returned as he adapted the novel Wonder Boys into a screenplay. He only liked to direct his original work and not adapted screenplays from novels. He was then nominated for a </a:t>
            </a:r>
            <a:r>
              <a:rPr lang="en-GB" sz="1800" dirty="0"/>
              <a:t>G</a:t>
            </a:r>
            <a:r>
              <a:rPr lang="en-GB" sz="1800" dirty="0" smtClean="0"/>
              <a:t>olden Globe and an Academy </a:t>
            </a:r>
            <a:r>
              <a:rPr lang="en-GB" sz="1800" dirty="0"/>
              <a:t>A</a:t>
            </a:r>
            <a:r>
              <a:rPr lang="en-GB" sz="1800" dirty="0" smtClean="0"/>
              <a:t>ward in 2000.</a:t>
            </a:r>
          </a:p>
        </p:txBody>
      </p:sp>
      <p:sp>
        <p:nvSpPr>
          <p:cNvPr id="7" name="TextBox 6"/>
          <p:cNvSpPr txBox="1"/>
          <p:nvPr/>
        </p:nvSpPr>
        <p:spPr>
          <a:xfrm>
            <a:off x="125506" y="4905932"/>
            <a:ext cx="11949952" cy="2585323"/>
          </a:xfrm>
          <a:prstGeom prst="rect">
            <a:avLst/>
          </a:prstGeom>
          <a:noFill/>
          <a:ln>
            <a:noFill/>
          </a:ln>
        </p:spPr>
        <p:txBody>
          <a:bodyPr wrap="square" rtlCol="0">
            <a:spAutoFit/>
          </a:bodyPr>
          <a:lstStyle/>
          <a:p>
            <a:r>
              <a:rPr lang="en-GB" dirty="0" smtClean="0"/>
              <a:t>A screenplay writer produces highly creative writing that they have either adapted from a novel or an idea they have come up with/been given, for a TV-show, film, documentary, etc… They include aspects such as camera movement, camera angles, dialogue, description and editing cues. After a script is sold by the screenwriter, a European producer needs the writers permission to adapt into a movie or he/she is entitled to back end points from the movies profits, but in the US, when a company buys a screenplay, they own it and can effectively do what they like with. Some screenwriters can also be involved in producing and/or directing their screenplay.</a:t>
            </a:r>
            <a:endParaRPr lang="en-GB" dirty="0" smtClean="0">
              <a:solidFill>
                <a:schemeClr val="bg1">
                  <a:lumMod val="50000"/>
                </a:schemeClr>
              </a:solidFill>
            </a:endParaRPr>
          </a:p>
          <a:p>
            <a:endParaRPr lang="en-GB" dirty="0" smtClean="0">
              <a:solidFill>
                <a:schemeClr val="bg1">
                  <a:lumMod val="50000"/>
                </a:schemeClr>
              </a:solidFill>
            </a:endParaRPr>
          </a:p>
          <a:p>
            <a:endParaRPr lang="en-GB" dirty="0">
              <a:solidFill>
                <a:schemeClr val="bg1">
                  <a:lumMod val="50000"/>
                </a:schemeClr>
              </a:solidFill>
            </a:endParaRPr>
          </a:p>
          <a:p>
            <a:endParaRPr lang="en-GB" dirty="0">
              <a:solidFill>
                <a:schemeClr val="bg1">
                  <a:lumMod val="50000"/>
                </a:schemeClr>
              </a:solidFill>
            </a:endParaRPr>
          </a:p>
        </p:txBody>
      </p:sp>
    </p:spTree>
    <p:extLst>
      <p:ext uri="{BB962C8B-B14F-4D97-AF65-F5344CB8AC3E}">
        <p14:creationId xmlns:p14="http://schemas.microsoft.com/office/powerpoint/2010/main" val="548109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66384E0-E67E-4F68-871A-4A8F56986628}"/>
              </a:ext>
            </a:extLst>
          </p:cNvPr>
          <p:cNvPicPr>
            <a:picLocks noChangeAspect="1"/>
          </p:cNvPicPr>
          <p:nvPr/>
        </p:nvPicPr>
        <p:blipFill rotWithShape="1">
          <a:blip r:embed="rId2">
            <a:extLst>
              <a:ext uri="{28A0092B-C50C-407E-A947-70E740481C1C}">
                <a14:useLocalDpi xmlns:a14="http://schemas.microsoft.com/office/drawing/2010/main" val="0"/>
              </a:ext>
            </a:extLst>
          </a:blip>
          <a:srcRect l="23305" t="18990" r="14606" b="15870"/>
          <a:stretch/>
        </p:blipFill>
        <p:spPr bwMode="auto">
          <a:xfrm>
            <a:off x="1006350" y="0"/>
            <a:ext cx="10161370"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352799" y="1228162"/>
            <a:ext cx="2339790" cy="1431161"/>
          </a:xfrm>
          <a:prstGeom prst="rect">
            <a:avLst/>
          </a:prstGeom>
          <a:noFill/>
          <a:ln>
            <a:solidFill>
              <a:schemeClr val="bg1"/>
            </a:solidFill>
          </a:ln>
        </p:spPr>
        <p:txBody>
          <a:bodyPr wrap="square" rtlCol="0">
            <a:spAutoFit/>
          </a:bodyPr>
          <a:lstStyle/>
          <a:p>
            <a:r>
              <a:rPr lang="en-GB" sz="1100" dirty="0" smtClean="0"/>
              <a:t>A film producer is someone who is mainly in charge of the production and oversees the production of the film. They help select the script and can sometimes help write it.</a:t>
            </a:r>
            <a:endParaRPr lang="en-GB" sz="1100" dirty="0"/>
          </a:p>
          <a:p>
            <a:endParaRPr lang="en-GB" sz="1600" dirty="0" smtClean="0"/>
          </a:p>
          <a:p>
            <a:endParaRPr lang="en-GB" sz="1600" dirty="0"/>
          </a:p>
        </p:txBody>
      </p:sp>
      <p:sp>
        <p:nvSpPr>
          <p:cNvPr id="5" name="TextBox 4"/>
          <p:cNvSpPr txBox="1"/>
          <p:nvPr/>
        </p:nvSpPr>
        <p:spPr>
          <a:xfrm>
            <a:off x="6741458" y="1228162"/>
            <a:ext cx="2339790" cy="769441"/>
          </a:xfrm>
          <a:prstGeom prst="rect">
            <a:avLst/>
          </a:prstGeom>
          <a:noFill/>
          <a:ln>
            <a:solidFill>
              <a:schemeClr val="bg1"/>
            </a:solidFill>
          </a:ln>
        </p:spPr>
        <p:txBody>
          <a:bodyPr wrap="square" rtlCol="0">
            <a:spAutoFit/>
          </a:bodyPr>
          <a:lstStyle/>
          <a:p>
            <a:r>
              <a:rPr lang="en-GB" sz="1100" dirty="0" smtClean="0"/>
              <a:t>A film director is someone who leads the making of a film. They visualize the script and bring it to life in front of a camera.</a:t>
            </a:r>
            <a:endParaRPr lang="en-GB" sz="1400" dirty="0"/>
          </a:p>
        </p:txBody>
      </p:sp>
      <p:sp>
        <p:nvSpPr>
          <p:cNvPr id="6" name="TextBox 5"/>
          <p:cNvSpPr txBox="1"/>
          <p:nvPr/>
        </p:nvSpPr>
        <p:spPr>
          <a:xfrm>
            <a:off x="1810869" y="4679574"/>
            <a:ext cx="2339790" cy="1431161"/>
          </a:xfrm>
          <a:prstGeom prst="rect">
            <a:avLst/>
          </a:prstGeom>
          <a:noFill/>
          <a:ln>
            <a:solidFill>
              <a:schemeClr val="bg1"/>
            </a:solidFill>
          </a:ln>
        </p:spPr>
        <p:txBody>
          <a:bodyPr wrap="square" rtlCol="0">
            <a:spAutoFit/>
          </a:bodyPr>
          <a:lstStyle/>
          <a:p>
            <a:r>
              <a:rPr lang="en-GB" sz="1100" dirty="0" smtClean="0"/>
              <a:t>A script editor helps find new script writers, can help with the storyline, they also need to ensure the script is suitable for the storyline. They have many responsibilities.</a:t>
            </a:r>
            <a:endParaRPr lang="en-GB" sz="1100" dirty="0"/>
          </a:p>
          <a:p>
            <a:endParaRPr lang="en-GB" sz="1600" dirty="0" smtClean="0"/>
          </a:p>
          <a:p>
            <a:endParaRPr lang="en-GB" sz="1600" dirty="0"/>
          </a:p>
        </p:txBody>
      </p:sp>
      <p:sp>
        <p:nvSpPr>
          <p:cNvPr id="7" name="TextBox 6"/>
          <p:cNvSpPr txBox="1"/>
          <p:nvPr/>
        </p:nvSpPr>
        <p:spPr>
          <a:xfrm>
            <a:off x="4831976" y="4679574"/>
            <a:ext cx="2339790" cy="1092607"/>
          </a:xfrm>
          <a:prstGeom prst="rect">
            <a:avLst/>
          </a:prstGeom>
          <a:noFill/>
          <a:ln>
            <a:noFill/>
          </a:ln>
        </p:spPr>
        <p:txBody>
          <a:bodyPr wrap="square" rtlCol="0">
            <a:spAutoFit/>
          </a:bodyPr>
          <a:lstStyle/>
          <a:p>
            <a:r>
              <a:rPr lang="en-GB" sz="1100" dirty="0" smtClean="0"/>
              <a:t>They find work for clients such as actors and screenwriters and other production roles.</a:t>
            </a:r>
            <a:endParaRPr lang="en-GB" sz="1100" dirty="0"/>
          </a:p>
          <a:p>
            <a:endParaRPr lang="en-GB" sz="1600" dirty="0" smtClean="0"/>
          </a:p>
          <a:p>
            <a:endParaRPr lang="en-GB" sz="1600" dirty="0"/>
          </a:p>
        </p:txBody>
      </p:sp>
      <p:sp>
        <p:nvSpPr>
          <p:cNvPr id="8" name="TextBox 7"/>
          <p:cNvSpPr txBox="1"/>
          <p:nvPr/>
        </p:nvSpPr>
        <p:spPr>
          <a:xfrm>
            <a:off x="7862048" y="4679574"/>
            <a:ext cx="2339790" cy="1261884"/>
          </a:xfrm>
          <a:prstGeom prst="rect">
            <a:avLst/>
          </a:prstGeom>
          <a:noFill/>
          <a:ln>
            <a:solidFill>
              <a:schemeClr val="bg1"/>
            </a:solidFill>
          </a:ln>
        </p:spPr>
        <p:txBody>
          <a:bodyPr wrap="square" rtlCol="0">
            <a:spAutoFit/>
          </a:bodyPr>
          <a:lstStyle/>
          <a:p>
            <a:r>
              <a:rPr lang="en-GB" sz="1100" dirty="0" smtClean="0"/>
              <a:t>They advise publishers on what books to buy, they are in a way they are a buyer of the book, although they don’t make the final decision.</a:t>
            </a:r>
            <a:endParaRPr lang="en-GB" sz="1100" dirty="0"/>
          </a:p>
          <a:p>
            <a:endParaRPr lang="en-GB" sz="1600" dirty="0" smtClean="0"/>
          </a:p>
          <a:p>
            <a:endParaRPr lang="en-GB" sz="1600" dirty="0"/>
          </a:p>
        </p:txBody>
      </p:sp>
      <p:sp>
        <p:nvSpPr>
          <p:cNvPr id="11" name="TextBox 10"/>
          <p:cNvSpPr txBox="1"/>
          <p:nvPr/>
        </p:nvSpPr>
        <p:spPr>
          <a:xfrm>
            <a:off x="7361086" y="2512965"/>
            <a:ext cx="1226041" cy="523220"/>
          </a:xfrm>
          <a:prstGeom prst="rect">
            <a:avLst/>
          </a:prstGeom>
          <a:noFill/>
        </p:spPr>
        <p:txBody>
          <a:bodyPr wrap="none" rtlCol="0">
            <a:spAutoFit/>
          </a:bodyPr>
          <a:lstStyle/>
          <a:p>
            <a:r>
              <a:rPr lang="en-GB" sz="1400" dirty="0" smtClean="0">
                <a:solidFill>
                  <a:schemeClr val="bg1">
                    <a:lumMod val="50000"/>
                  </a:schemeClr>
                </a:solidFill>
              </a:rPr>
              <a:t>Insert suitable</a:t>
            </a:r>
          </a:p>
          <a:p>
            <a:r>
              <a:rPr lang="en-GB" sz="1400" dirty="0" smtClean="0">
                <a:solidFill>
                  <a:schemeClr val="bg1">
                    <a:lumMod val="50000"/>
                  </a:schemeClr>
                </a:solidFill>
              </a:rPr>
              <a:t>image here…</a:t>
            </a:r>
            <a:endParaRPr lang="en-GB" sz="1400" dirty="0">
              <a:solidFill>
                <a:schemeClr val="bg1">
                  <a:lumMod val="50000"/>
                </a:schemeClr>
              </a:solidFill>
            </a:endParaRPr>
          </a:p>
        </p:txBody>
      </p:sp>
      <p:pic>
        <p:nvPicPr>
          <p:cNvPr id="14" name="Picture 13"/>
          <p:cNvPicPr>
            <a:picLocks noChangeAspect="1"/>
          </p:cNvPicPr>
          <p:nvPr/>
        </p:nvPicPr>
        <p:blipFill>
          <a:blip r:embed="rId3"/>
          <a:stretch>
            <a:fillRect/>
          </a:stretch>
        </p:blipFill>
        <p:spPr>
          <a:xfrm>
            <a:off x="7351547" y="2240814"/>
            <a:ext cx="1374982" cy="1003191"/>
          </a:xfrm>
          <a:prstGeom prst="rect">
            <a:avLst/>
          </a:prstGeom>
        </p:spPr>
      </p:pic>
      <p:pic>
        <p:nvPicPr>
          <p:cNvPr id="15" name="Picture 14"/>
          <p:cNvPicPr>
            <a:picLocks noChangeAspect="1"/>
          </p:cNvPicPr>
          <p:nvPr/>
        </p:nvPicPr>
        <p:blipFill>
          <a:blip r:embed="rId4"/>
          <a:stretch>
            <a:fillRect/>
          </a:stretch>
        </p:blipFill>
        <p:spPr>
          <a:xfrm>
            <a:off x="3797213" y="2222573"/>
            <a:ext cx="1373303" cy="1039675"/>
          </a:xfrm>
          <a:prstGeom prst="rect">
            <a:avLst/>
          </a:prstGeom>
        </p:spPr>
      </p:pic>
      <p:pic>
        <p:nvPicPr>
          <p:cNvPr id="16" name="Picture 15"/>
          <p:cNvPicPr>
            <a:picLocks noChangeAspect="1"/>
          </p:cNvPicPr>
          <p:nvPr/>
        </p:nvPicPr>
        <p:blipFill>
          <a:blip r:embed="rId5"/>
          <a:stretch>
            <a:fillRect/>
          </a:stretch>
        </p:blipFill>
        <p:spPr>
          <a:xfrm>
            <a:off x="2409264" y="5564722"/>
            <a:ext cx="1143000" cy="1092025"/>
          </a:xfrm>
          <a:prstGeom prst="rect">
            <a:avLst/>
          </a:prstGeom>
        </p:spPr>
      </p:pic>
    </p:spTree>
    <p:extLst>
      <p:ext uri="{BB962C8B-B14F-4D97-AF65-F5344CB8AC3E}">
        <p14:creationId xmlns:p14="http://schemas.microsoft.com/office/powerpoint/2010/main" val="178477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C802003F-14DB-4EF7-A7DB-19B15F763846}"/>
              </a:ext>
            </a:extLst>
          </p:cNvPr>
          <p:cNvSpPr>
            <a:spLocks noGrp="1"/>
          </p:cNvSpPr>
          <p:nvPr>
            <p:ph type="title"/>
          </p:nvPr>
        </p:nvSpPr>
        <p:spPr>
          <a:xfrm>
            <a:off x="838200" y="123070"/>
            <a:ext cx="10515600" cy="1325563"/>
          </a:xfrm>
        </p:spPr>
        <p:txBody>
          <a:bodyPr>
            <a:normAutofit fontScale="90000"/>
          </a:bodyPr>
          <a:lstStyle/>
          <a:p>
            <a:r>
              <a:rPr lang="en-GB" altLang="en-US" b="1" noProof="1"/>
              <a:t>Task 1.b </a:t>
            </a:r>
            <a:r>
              <a:rPr lang="en-GB" altLang="en-US" b="1" dirty="0"/>
              <a:t>Who do screenwriters work for or how do they get their work commissioned and made?</a:t>
            </a:r>
            <a:br>
              <a:rPr lang="en-GB" altLang="en-US" b="1" dirty="0"/>
            </a:br>
            <a:endParaRPr lang="en-GB" b="1" dirty="0"/>
          </a:p>
        </p:txBody>
      </p:sp>
      <p:sp>
        <p:nvSpPr>
          <p:cNvPr id="5" name="Text Placeholder 4">
            <a:extLst>
              <a:ext uri="{FF2B5EF4-FFF2-40B4-BE49-F238E27FC236}">
                <a16:creationId xmlns:a16="http://schemas.microsoft.com/office/drawing/2014/main" id="{9EB48D03-5A44-478B-9141-E1F4CAA9179B}"/>
              </a:ext>
            </a:extLst>
          </p:cNvPr>
          <p:cNvSpPr>
            <a:spLocks noGrp="1"/>
          </p:cNvSpPr>
          <p:nvPr>
            <p:ph type="body" idx="1"/>
          </p:nvPr>
        </p:nvSpPr>
        <p:spPr>
          <a:xfrm>
            <a:off x="663575" y="5495405"/>
            <a:ext cx="5157787" cy="823912"/>
          </a:xfrm>
        </p:spPr>
        <p:txBody>
          <a:bodyPr/>
          <a:lstStyle/>
          <a:p>
            <a:pPr algn="ctr"/>
            <a:r>
              <a:rPr lang="en-GB" altLang="en-US" i="1" dirty="0">
                <a:solidFill>
                  <a:schemeClr val="accent1">
                    <a:lumMod val="75000"/>
                  </a:schemeClr>
                </a:solidFill>
              </a:rPr>
              <a:t>-</a:t>
            </a:r>
            <a:r>
              <a:rPr lang="en-GB" altLang="en-US" dirty="0">
                <a:solidFill>
                  <a:schemeClr val="accent1">
                    <a:lumMod val="75000"/>
                  </a:schemeClr>
                </a:solidFill>
              </a:rPr>
              <a:t>Corporations / organisations</a:t>
            </a:r>
          </a:p>
        </p:txBody>
      </p:sp>
      <p:sp>
        <p:nvSpPr>
          <p:cNvPr id="6" name="Content Placeholder 5">
            <a:extLst>
              <a:ext uri="{FF2B5EF4-FFF2-40B4-BE49-F238E27FC236}">
                <a16:creationId xmlns:a16="http://schemas.microsoft.com/office/drawing/2014/main" id="{78FE820F-6B12-4EB9-9246-CEA9389BD4B7}"/>
              </a:ext>
            </a:extLst>
          </p:cNvPr>
          <p:cNvSpPr>
            <a:spLocks noGrp="1"/>
          </p:cNvSpPr>
          <p:nvPr>
            <p:ph sz="half" idx="2"/>
          </p:nvPr>
        </p:nvSpPr>
        <p:spPr>
          <a:xfrm>
            <a:off x="665163" y="2670319"/>
            <a:ext cx="5157787" cy="3684588"/>
          </a:xfrm>
          <a:ln>
            <a:noFill/>
          </a:ln>
        </p:spPr>
        <p:txBody>
          <a:bodyPr>
            <a:normAutofit/>
          </a:bodyPr>
          <a:lstStyle/>
          <a:p>
            <a:pPr marL="0" indent="0">
              <a:buNone/>
            </a:pPr>
            <a:r>
              <a:rPr lang="en-GB" sz="1400" dirty="0" smtClean="0"/>
              <a:t>One way to get your work commissioned is to work a big corporation, e.g. BBC, BFI etc….</a:t>
            </a:r>
          </a:p>
          <a:p>
            <a:pPr marL="0" indent="0">
              <a:buNone/>
            </a:pPr>
            <a:r>
              <a:rPr lang="en-GB" sz="1400" dirty="0" smtClean="0"/>
              <a:t>For Film 4 you need an agent to submit your screenplay or it needs to come through a production company as they do not consider unsolicited material due to the volume of submissions they receive. You would also need to submit a proposal with it.</a:t>
            </a:r>
          </a:p>
          <a:p>
            <a:pPr marL="0" indent="0">
              <a:buNone/>
            </a:pPr>
            <a:r>
              <a:rPr lang="en-GB" sz="1400" dirty="0" smtClean="0"/>
              <a:t>For the BBC they have a deadline for all submissions, they don’t accept submissions all year round. They have windows in which you have an opportunity to submit your screenplay. They then look at all of the screenplays and create a shortlist. They then offer various opportunities for the shortlisted group.</a:t>
            </a:r>
            <a:endParaRPr lang="en-GB" sz="1400" dirty="0"/>
          </a:p>
        </p:txBody>
      </p:sp>
      <p:sp>
        <p:nvSpPr>
          <p:cNvPr id="7" name="Text Placeholder 6">
            <a:extLst>
              <a:ext uri="{FF2B5EF4-FFF2-40B4-BE49-F238E27FC236}">
                <a16:creationId xmlns:a16="http://schemas.microsoft.com/office/drawing/2014/main" id="{8199A0FF-46E5-4B54-9739-2DF17048E843}"/>
              </a:ext>
            </a:extLst>
          </p:cNvPr>
          <p:cNvSpPr>
            <a:spLocks noGrp="1"/>
          </p:cNvSpPr>
          <p:nvPr>
            <p:ph type="body" sz="quarter" idx="3"/>
          </p:nvPr>
        </p:nvSpPr>
        <p:spPr>
          <a:xfrm>
            <a:off x="6172200" y="5921470"/>
            <a:ext cx="5183188" cy="823912"/>
          </a:xfrm>
        </p:spPr>
        <p:txBody>
          <a:bodyPr/>
          <a:lstStyle/>
          <a:p>
            <a:pPr algn="ctr"/>
            <a:r>
              <a:rPr lang="en-GB" altLang="en-US" i="1" dirty="0">
                <a:solidFill>
                  <a:schemeClr val="bg1">
                    <a:lumMod val="50000"/>
                  </a:schemeClr>
                </a:solidFill>
              </a:rPr>
              <a:t>-</a:t>
            </a:r>
            <a:r>
              <a:rPr lang="en-GB" altLang="en-US" dirty="0">
                <a:solidFill>
                  <a:schemeClr val="bg1">
                    <a:lumMod val="50000"/>
                  </a:schemeClr>
                </a:solidFill>
              </a:rPr>
              <a:t>Independent production companies and directors</a:t>
            </a:r>
          </a:p>
        </p:txBody>
      </p:sp>
      <p:sp>
        <p:nvSpPr>
          <p:cNvPr id="8" name="Content Placeholder 7">
            <a:extLst>
              <a:ext uri="{FF2B5EF4-FFF2-40B4-BE49-F238E27FC236}">
                <a16:creationId xmlns:a16="http://schemas.microsoft.com/office/drawing/2014/main" id="{BB319869-602E-43CD-ADE9-548C34523436}"/>
              </a:ext>
            </a:extLst>
          </p:cNvPr>
          <p:cNvSpPr>
            <a:spLocks noGrp="1"/>
          </p:cNvSpPr>
          <p:nvPr>
            <p:ph sz="quarter" idx="4"/>
          </p:nvPr>
        </p:nvSpPr>
        <p:spPr>
          <a:xfrm>
            <a:off x="6170612" y="2670319"/>
            <a:ext cx="5183188" cy="3684588"/>
          </a:xfrm>
          <a:ln>
            <a:solidFill>
              <a:schemeClr val="bg1">
                <a:lumMod val="50000"/>
              </a:schemeClr>
            </a:solidFill>
          </a:ln>
        </p:spPr>
        <p:txBody>
          <a:bodyPr>
            <a:normAutofit/>
          </a:bodyPr>
          <a:lstStyle/>
          <a:p>
            <a:pPr marL="0" indent="0">
              <a:buNone/>
            </a:pPr>
            <a:endParaRPr lang="en-GB" sz="2400" dirty="0">
              <a:solidFill>
                <a:schemeClr val="bg1">
                  <a:lumMod val="50000"/>
                </a:schemeClr>
              </a:solidFill>
            </a:endParaRPr>
          </a:p>
        </p:txBody>
      </p:sp>
      <p:sp>
        <p:nvSpPr>
          <p:cNvPr id="2" name="Rectangle 1"/>
          <p:cNvSpPr/>
          <p:nvPr/>
        </p:nvSpPr>
        <p:spPr>
          <a:xfrm>
            <a:off x="2438400" y="1746989"/>
            <a:ext cx="9753600" cy="923330"/>
          </a:xfrm>
          <a:prstGeom prst="rect">
            <a:avLst/>
          </a:prstGeom>
        </p:spPr>
        <p:txBody>
          <a:bodyPr wrap="square">
            <a:spAutoFit/>
          </a:bodyPr>
          <a:lstStyle/>
          <a:p>
            <a:r>
              <a:rPr lang="en-GB" altLang="en-US" u="sng" dirty="0" smtClean="0">
                <a:solidFill>
                  <a:schemeClr val="bg1">
                    <a:lumMod val="50000"/>
                  </a:schemeClr>
                </a:solidFill>
              </a:rPr>
              <a:t>TASK. You </a:t>
            </a:r>
            <a:r>
              <a:rPr lang="en-GB" altLang="en-US" u="sng" dirty="0">
                <a:solidFill>
                  <a:schemeClr val="bg1">
                    <a:lumMod val="50000"/>
                  </a:schemeClr>
                </a:solidFill>
              </a:rPr>
              <a:t>are </a:t>
            </a:r>
            <a:r>
              <a:rPr lang="en-GB" altLang="en-US" b="1" u="sng" dirty="0">
                <a:solidFill>
                  <a:schemeClr val="bg1">
                    <a:lumMod val="50000"/>
                  </a:schemeClr>
                </a:solidFill>
              </a:rPr>
              <a:t>writing a paragraph </a:t>
            </a:r>
            <a:r>
              <a:rPr lang="en-GB" altLang="en-US" u="sng" dirty="0">
                <a:solidFill>
                  <a:schemeClr val="bg1">
                    <a:lumMod val="50000"/>
                  </a:schemeClr>
                </a:solidFill>
              </a:rPr>
              <a:t>or </a:t>
            </a:r>
            <a:r>
              <a:rPr lang="en-GB" altLang="en-US" b="1" u="sng" dirty="0">
                <a:solidFill>
                  <a:schemeClr val="bg1">
                    <a:lumMod val="50000"/>
                  </a:schemeClr>
                </a:solidFill>
              </a:rPr>
              <a:t>series of short sentences</a:t>
            </a:r>
            <a:r>
              <a:rPr lang="en-GB" altLang="en-US" u="sng" dirty="0">
                <a:solidFill>
                  <a:schemeClr val="bg1">
                    <a:lumMod val="50000"/>
                  </a:schemeClr>
                </a:solidFill>
              </a:rPr>
              <a:t> that explain and describe how screenwriters </a:t>
            </a:r>
            <a:r>
              <a:rPr lang="en-GB" altLang="en-US" b="1" i="1" u="sng" dirty="0">
                <a:solidFill>
                  <a:schemeClr val="bg1">
                    <a:lumMod val="50000"/>
                  </a:schemeClr>
                </a:solidFill>
              </a:rPr>
              <a:t>get work made</a:t>
            </a:r>
            <a:r>
              <a:rPr lang="en-GB" altLang="en-US" u="sng" dirty="0">
                <a:solidFill>
                  <a:schemeClr val="bg1">
                    <a:lumMod val="50000"/>
                  </a:schemeClr>
                </a:solidFill>
              </a:rPr>
              <a:t>.</a:t>
            </a:r>
            <a:r>
              <a:rPr lang="en-GB" altLang="en-US" dirty="0">
                <a:solidFill>
                  <a:schemeClr val="bg1">
                    <a:lumMod val="50000"/>
                  </a:schemeClr>
                </a:solidFill>
              </a:rPr>
              <a:t> Where possible use professional examples and elaborate on your points with the variety of media options available.</a:t>
            </a:r>
            <a:endParaRPr lang="en-GB" altLang="en-US" u="sng" dirty="0">
              <a:solidFill>
                <a:schemeClr val="bg1">
                  <a:lumMod val="50000"/>
                </a:schemeClr>
              </a:solidFill>
            </a:endParaRPr>
          </a:p>
        </p:txBody>
      </p:sp>
    </p:spTree>
    <p:extLst>
      <p:ext uri="{BB962C8B-B14F-4D97-AF65-F5344CB8AC3E}">
        <p14:creationId xmlns:p14="http://schemas.microsoft.com/office/powerpoint/2010/main" val="3135648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9EB48D03-5A44-478B-9141-E1F4CAA9179B}"/>
              </a:ext>
            </a:extLst>
          </p:cNvPr>
          <p:cNvSpPr>
            <a:spLocks noGrp="1"/>
          </p:cNvSpPr>
          <p:nvPr>
            <p:ph type="body" idx="1"/>
          </p:nvPr>
        </p:nvSpPr>
        <p:spPr>
          <a:xfrm>
            <a:off x="839788" y="1384948"/>
            <a:ext cx="5157787" cy="823912"/>
          </a:xfrm>
        </p:spPr>
        <p:txBody>
          <a:bodyPr/>
          <a:lstStyle/>
          <a:p>
            <a:pPr algn="ctr"/>
            <a:r>
              <a:rPr lang="en-GB" altLang="en-US" dirty="0">
                <a:solidFill>
                  <a:schemeClr val="accent1">
                    <a:lumMod val="75000"/>
                  </a:schemeClr>
                </a:solidFill>
              </a:rPr>
              <a:t>-Submission of Solicited and Unsolicited material</a:t>
            </a:r>
          </a:p>
        </p:txBody>
      </p:sp>
      <p:sp>
        <p:nvSpPr>
          <p:cNvPr id="6" name="Content Placeholder 5">
            <a:extLst>
              <a:ext uri="{FF2B5EF4-FFF2-40B4-BE49-F238E27FC236}">
                <a16:creationId xmlns:a16="http://schemas.microsoft.com/office/drawing/2014/main" id="{78FE820F-6B12-4EB9-9246-CEA9389BD4B7}"/>
              </a:ext>
            </a:extLst>
          </p:cNvPr>
          <p:cNvSpPr>
            <a:spLocks noGrp="1"/>
          </p:cNvSpPr>
          <p:nvPr>
            <p:ph sz="half" idx="2"/>
          </p:nvPr>
        </p:nvSpPr>
        <p:spPr>
          <a:ln>
            <a:solidFill>
              <a:schemeClr val="accent1">
                <a:lumMod val="75000"/>
              </a:schemeClr>
            </a:solidFill>
          </a:ln>
        </p:spPr>
        <p:txBody>
          <a:bodyPr>
            <a:normAutofit/>
          </a:bodyPr>
          <a:lstStyle/>
          <a:p>
            <a:pPr marL="0" indent="0">
              <a:buNone/>
            </a:pPr>
            <a:r>
              <a:rPr lang="en-GB" sz="2400" dirty="0">
                <a:solidFill>
                  <a:schemeClr val="accent1">
                    <a:lumMod val="75000"/>
                  </a:schemeClr>
                </a:solidFill>
              </a:rPr>
              <a:t>Write text here…</a:t>
            </a:r>
          </a:p>
        </p:txBody>
      </p:sp>
      <p:sp>
        <p:nvSpPr>
          <p:cNvPr id="7" name="Text Placeholder 6">
            <a:extLst>
              <a:ext uri="{FF2B5EF4-FFF2-40B4-BE49-F238E27FC236}">
                <a16:creationId xmlns:a16="http://schemas.microsoft.com/office/drawing/2014/main" id="{8199A0FF-46E5-4B54-9739-2DF17048E843}"/>
              </a:ext>
            </a:extLst>
          </p:cNvPr>
          <p:cNvSpPr>
            <a:spLocks noGrp="1"/>
          </p:cNvSpPr>
          <p:nvPr>
            <p:ph type="body" sz="quarter" idx="3"/>
          </p:nvPr>
        </p:nvSpPr>
        <p:spPr>
          <a:xfrm>
            <a:off x="6172200" y="1372067"/>
            <a:ext cx="5183188" cy="823912"/>
          </a:xfrm>
        </p:spPr>
        <p:txBody>
          <a:bodyPr/>
          <a:lstStyle/>
          <a:p>
            <a:pPr algn="ctr"/>
            <a:r>
              <a:rPr lang="en-GB" altLang="en-US" dirty="0">
                <a:solidFill>
                  <a:schemeClr val="bg1">
                    <a:lumMod val="50000"/>
                  </a:schemeClr>
                </a:solidFill>
              </a:rPr>
              <a:t>	-</a:t>
            </a:r>
            <a:r>
              <a:rPr lang="en-GB" altLang="en-US" dirty="0" smtClean="0">
                <a:solidFill>
                  <a:schemeClr val="bg1">
                    <a:lumMod val="50000"/>
                  </a:schemeClr>
                </a:solidFill>
              </a:rPr>
              <a:t>Competitions, competition briefs and charities</a:t>
            </a:r>
            <a:endParaRPr lang="en-GB" altLang="en-US" dirty="0">
              <a:solidFill>
                <a:schemeClr val="bg1">
                  <a:lumMod val="50000"/>
                </a:schemeClr>
              </a:solidFill>
            </a:endParaRPr>
          </a:p>
        </p:txBody>
      </p:sp>
      <p:sp>
        <p:nvSpPr>
          <p:cNvPr id="8" name="Content Placeholder 7">
            <a:extLst>
              <a:ext uri="{FF2B5EF4-FFF2-40B4-BE49-F238E27FC236}">
                <a16:creationId xmlns:a16="http://schemas.microsoft.com/office/drawing/2014/main" id="{BB319869-602E-43CD-ADE9-548C34523436}"/>
              </a:ext>
            </a:extLst>
          </p:cNvPr>
          <p:cNvSpPr>
            <a:spLocks noGrp="1"/>
          </p:cNvSpPr>
          <p:nvPr>
            <p:ph sz="quarter" idx="4"/>
          </p:nvPr>
        </p:nvSpPr>
        <p:spPr>
          <a:xfrm>
            <a:off x="6959049" y="2514600"/>
            <a:ext cx="4396339" cy="3741738"/>
          </a:xfrm>
          <a:ln>
            <a:solidFill>
              <a:schemeClr val="bg1">
                <a:lumMod val="50000"/>
              </a:schemeClr>
            </a:solidFill>
          </a:ln>
        </p:spPr>
        <p:txBody>
          <a:bodyPr>
            <a:normAutofit/>
          </a:bodyPr>
          <a:lstStyle/>
          <a:p>
            <a:pPr marL="0" indent="0">
              <a:buNone/>
            </a:pPr>
            <a:r>
              <a:rPr lang="en-GB" sz="1400" dirty="0" smtClean="0"/>
              <a:t>As its incredibly hard to get your screenplay noticed without an agent, competitions can take place that you can submit your screenplay too, although usually there will be a brief for it meaning you have to write it to suit the kind of screenplay the judges want written, a lot of people will be submitting as they wont have an agent to go through to hand it to a director/producer, so it will be hard to get recognised.</a:t>
            </a:r>
          </a:p>
          <a:p>
            <a:pPr marL="0" indent="0">
              <a:buNone/>
            </a:pPr>
            <a:endParaRPr lang="en-GB" sz="1400" dirty="0"/>
          </a:p>
          <a:p>
            <a:pPr marL="0" indent="0">
              <a:buNone/>
            </a:pPr>
            <a:r>
              <a:rPr lang="en-GB" sz="1400" dirty="0" smtClean="0"/>
              <a:t>For example: The UK Film Festival Script Competitions.</a:t>
            </a:r>
          </a:p>
          <a:p>
            <a:pPr marL="0" indent="0">
              <a:buNone/>
            </a:pPr>
            <a:endParaRPr lang="en-GB" sz="1400" dirty="0"/>
          </a:p>
          <a:p>
            <a:pPr marL="0" indent="0">
              <a:buNone/>
            </a:pPr>
            <a:endParaRPr lang="en-GB" sz="1400" dirty="0" smtClean="0"/>
          </a:p>
        </p:txBody>
      </p:sp>
    </p:spTree>
    <p:extLst>
      <p:ext uri="{BB962C8B-B14F-4D97-AF65-F5344CB8AC3E}">
        <p14:creationId xmlns:p14="http://schemas.microsoft.com/office/powerpoint/2010/main" val="998865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AA9BE5C-2247-40EB-8D02-7C94ED62EB3F}"/>
              </a:ext>
            </a:extLst>
          </p:cNvPr>
          <p:cNvSpPr>
            <a:spLocks noGrp="1"/>
          </p:cNvSpPr>
          <p:nvPr>
            <p:ph type="title"/>
          </p:nvPr>
        </p:nvSpPr>
        <p:spPr/>
        <p:txBody>
          <a:bodyPr/>
          <a:lstStyle/>
          <a:p>
            <a:r>
              <a:rPr lang="en-GB" altLang="en-US" b="1" dirty="0"/>
              <a:t>Task 1.c What do screen writers have to consider, as part of their job?</a:t>
            </a:r>
            <a:endParaRPr lang="en-GB" b="1" dirty="0"/>
          </a:p>
        </p:txBody>
      </p:sp>
      <p:sp>
        <p:nvSpPr>
          <p:cNvPr id="8" name="Content Placeholder 7">
            <a:extLst>
              <a:ext uri="{FF2B5EF4-FFF2-40B4-BE49-F238E27FC236}">
                <a16:creationId xmlns:a16="http://schemas.microsoft.com/office/drawing/2014/main" id="{6F9CD066-3284-4811-B937-63F9A533E341}"/>
              </a:ext>
            </a:extLst>
          </p:cNvPr>
          <p:cNvSpPr>
            <a:spLocks noGrp="1"/>
          </p:cNvSpPr>
          <p:nvPr>
            <p:ph idx="1"/>
          </p:nvPr>
        </p:nvSpPr>
        <p:spPr>
          <a:xfrm>
            <a:off x="838200" y="2698376"/>
            <a:ext cx="10515600" cy="3666565"/>
          </a:xfrm>
          <a:ln>
            <a:solidFill>
              <a:schemeClr val="bg1">
                <a:lumMod val="50000"/>
              </a:schemeClr>
            </a:solidFill>
          </a:ln>
        </p:spPr>
        <p:txBody>
          <a:bodyPr/>
          <a:lstStyle/>
          <a:p>
            <a:pPr marL="0" indent="0">
              <a:buNone/>
            </a:pPr>
            <a:r>
              <a:rPr lang="en-GB" dirty="0"/>
              <a:t>-</a:t>
            </a:r>
            <a:r>
              <a:rPr lang="en-GB" dirty="0" smtClean="0"/>
              <a:t>Pitching</a:t>
            </a:r>
          </a:p>
          <a:p>
            <a:pPr marL="0" indent="0">
              <a:buNone/>
            </a:pPr>
            <a:r>
              <a:rPr lang="en-GB" sz="1400" dirty="0" smtClean="0"/>
              <a:t>Pitching is preparing a summary of an idea in order to sell it on, its summarising a script with emphasis on character, conflict and sometimes theme and genre. You pitch to the commissioning editor or sometimes the producer if your known well enough. A pitch is around two minutes in length.</a:t>
            </a:r>
            <a:endParaRPr lang="en-GB" sz="2000" dirty="0"/>
          </a:p>
          <a:p>
            <a:pPr marL="0" indent="0">
              <a:buNone/>
            </a:pPr>
            <a:r>
              <a:rPr lang="en-GB" dirty="0" smtClean="0"/>
              <a:t>-Greenlighting</a:t>
            </a:r>
            <a:endParaRPr lang="en-GB" dirty="0"/>
          </a:p>
          <a:p>
            <a:pPr marL="0" indent="0">
              <a:buNone/>
            </a:pPr>
            <a:r>
              <a:rPr lang="en-GB" sz="1400" dirty="0" smtClean="0"/>
              <a:t>This means that the pitch is approved/accepted, by the commissioning editor or producer. This means that the movie can be made and the producer/commissioning editor believes it will work.</a:t>
            </a:r>
            <a:endParaRPr lang="en-GB" sz="1400" dirty="0"/>
          </a:p>
        </p:txBody>
      </p:sp>
      <p:sp>
        <p:nvSpPr>
          <p:cNvPr id="2" name="TextBox 1"/>
          <p:cNvSpPr txBox="1"/>
          <p:nvPr/>
        </p:nvSpPr>
        <p:spPr>
          <a:xfrm>
            <a:off x="2241648" y="1682713"/>
            <a:ext cx="9822015" cy="1015663"/>
          </a:xfrm>
          <a:prstGeom prst="rect">
            <a:avLst/>
          </a:prstGeom>
          <a:noFill/>
        </p:spPr>
        <p:txBody>
          <a:bodyPr wrap="square" rtlCol="0">
            <a:spAutoFit/>
          </a:bodyPr>
          <a:lstStyle/>
          <a:p>
            <a:r>
              <a:rPr lang="en-GB" sz="2000" dirty="0" smtClean="0">
                <a:solidFill>
                  <a:schemeClr val="bg1">
                    <a:lumMod val="50000"/>
                  </a:schemeClr>
                </a:solidFill>
              </a:rPr>
              <a:t>TASK. Type up a detailed sentence explaining what your understanding is of each of the following phrases- </a:t>
            </a:r>
          </a:p>
          <a:p>
            <a:r>
              <a:rPr lang="en-GB" sz="2000" dirty="0" smtClean="0">
                <a:solidFill>
                  <a:schemeClr val="bg1">
                    <a:lumMod val="50000"/>
                  </a:schemeClr>
                </a:solidFill>
              </a:rPr>
              <a:t>Pitching, Greenlighting, Budget allocation and Optioning.</a:t>
            </a:r>
            <a:endParaRPr lang="en-GB" sz="2000" dirty="0">
              <a:solidFill>
                <a:schemeClr val="bg1">
                  <a:lumMod val="50000"/>
                </a:schemeClr>
              </a:solidFill>
            </a:endParaRPr>
          </a:p>
        </p:txBody>
      </p:sp>
    </p:spTree>
    <p:extLst>
      <p:ext uri="{BB962C8B-B14F-4D97-AF65-F5344CB8AC3E}">
        <p14:creationId xmlns:p14="http://schemas.microsoft.com/office/powerpoint/2010/main" val="138775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AA9BE5C-2247-40EB-8D02-7C94ED62EB3F}"/>
              </a:ext>
            </a:extLst>
          </p:cNvPr>
          <p:cNvSpPr>
            <a:spLocks noGrp="1"/>
          </p:cNvSpPr>
          <p:nvPr>
            <p:ph type="title"/>
          </p:nvPr>
        </p:nvSpPr>
        <p:spPr/>
        <p:txBody>
          <a:bodyPr/>
          <a:lstStyle/>
          <a:p>
            <a:r>
              <a:rPr lang="en-GB" altLang="en-US" b="1" dirty="0"/>
              <a:t>Task 1.c What do screen writers have to consider, as part of their job?</a:t>
            </a:r>
            <a:endParaRPr lang="en-GB" b="1" dirty="0"/>
          </a:p>
        </p:txBody>
      </p:sp>
      <p:sp>
        <p:nvSpPr>
          <p:cNvPr id="8" name="Content Placeholder 7">
            <a:extLst>
              <a:ext uri="{FF2B5EF4-FFF2-40B4-BE49-F238E27FC236}">
                <a16:creationId xmlns:a16="http://schemas.microsoft.com/office/drawing/2014/main" id="{6F9CD066-3284-4811-B937-63F9A533E341}"/>
              </a:ext>
            </a:extLst>
          </p:cNvPr>
          <p:cNvSpPr>
            <a:spLocks noGrp="1"/>
          </p:cNvSpPr>
          <p:nvPr>
            <p:ph idx="1"/>
          </p:nvPr>
        </p:nvSpPr>
        <p:spPr>
          <a:xfrm>
            <a:off x="646111" y="2442175"/>
            <a:ext cx="10515600" cy="4007504"/>
          </a:xfrm>
          <a:ln>
            <a:noFill/>
          </a:ln>
        </p:spPr>
        <p:txBody>
          <a:bodyPr/>
          <a:lstStyle/>
          <a:p>
            <a:pPr marL="0" indent="0">
              <a:buNone/>
            </a:pPr>
            <a:r>
              <a:rPr lang="en-GB" dirty="0" smtClean="0"/>
              <a:t>-Budget allocation</a:t>
            </a:r>
          </a:p>
          <a:p>
            <a:pPr marL="0" indent="0">
              <a:buNone/>
            </a:pPr>
            <a:r>
              <a:rPr lang="en-GB" sz="1400" dirty="0" smtClean="0"/>
              <a:t>There are different types of budgets for a film, each film will be allocated one of the following: Self financed – (e.g. Clerks), low to no budget – (Lock </a:t>
            </a:r>
            <a:r>
              <a:rPr lang="en-GB" sz="1400" dirty="0"/>
              <a:t>S</a:t>
            </a:r>
            <a:r>
              <a:rPr lang="en-GB" sz="1400" dirty="0" smtClean="0"/>
              <a:t>tock), low budget (Pulp Fiction), medium budget – (There will be Blood), high production values – (Pirates of the Caribbean). A screenwriter will need to work with the script editor and producer to tailor a screenplay accordingly depending on the budget that is available for the film.</a:t>
            </a:r>
            <a:endParaRPr lang="en-GB" sz="1400" dirty="0"/>
          </a:p>
          <a:p>
            <a:pPr marL="0" indent="0">
              <a:buNone/>
            </a:pPr>
            <a:r>
              <a:rPr lang="en-GB" dirty="0" smtClean="0"/>
              <a:t>-Optioning</a:t>
            </a:r>
            <a:endParaRPr lang="en-GB" dirty="0"/>
          </a:p>
          <a:p>
            <a:pPr marL="0" indent="0">
              <a:buNone/>
            </a:pPr>
            <a:r>
              <a:rPr lang="en-GB" sz="1400" dirty="0" smtClean="0"/>
              <a:t>Optioning is buying the rights to option/adapt a book or idea into a film. This requires the writer or owner of the original books approval, usually at a cost. A contract would’ve been written up and signed.</a:t>
            </a:r>
            <a:endParaRPr lang="en-GB" sz="1400" dirty="0"/>
          </a:p>
        </p:txBody>
      </p:sp>
    </p:spTree>
    <p:extLst>
      <p:ext uri="{BB962C8B-B14F-4D97-AF65-F5344CB8AC3E}">
        <p14:creationId xmlns:p14="http://schemas.microsoft.com/office/powerpoint/2010/main" val="1491540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3EBF6-5723-40A7-A17D-9948FF5F2827}"/>
              </a:ext>
            </a:extLst>
          </p:cNvPr>
          <p:cNvSpPr>
            <a:spLocks noGrp="1"/>
          </p:cNvSpPr>
          <p:nvPr>
            <p:ph type="title"/>
          </p:nvPr>
        </p:nvSpPr>
        <p:spPr/>
        <p:txBody>
          <a:bodyPr/>
          <a:lstStyle/>
          <a:p>
            <a:r>
              <a:rPr lang="en-GB" altLang="en-US" b="1" dirty="0"/>
              <a:t>Task 1.d What do writers have to do, to remain successful in the industry?</a:t>
            </a:r>
            <a:endParaRPr lang="en-GB" b="1" dirty="0"/>
          </a:p>
        </p:txBody>
      </p:sp>
      <p:sp>
        <p:nvSpPr>
          <p:cNvPr id="3" name="Content Placeholder 2">
            <a:extLst>
              <a:ext uri="{FF2B5EF4-FFF2-40B4-BE49-F238E27FC236}">
                <a16:creationId xmlns:a16="http://schemas.microsoft.com/office/drawing/2014/main" id="{D0DC6FB6-62E3-4AA0-B5E8-124E34B63B5C}"/>
              </a:ext>
            </a:extLst>
          </p:cNvPr>
          <p:cNvSpPr>
            <a:spLocks noGrp="1"/>
          </p:cNvSpPr>
          <p:nvPr>
            <p:ph idx="1"/>
          </p:nvPr>
        </p:nvSpPr>
        <p:spPr>
          <a:xfrm>
            <a:off x="646111" y="2662519"/>
            <a:ext cx="8946541" cy="4195481"/>
          </a:xfrm>
        </p:spPr>
        <p:txBody>
          <a:bodyPr>
            <a:normAutofit/>
          </a:bodyPr>
          <a:lstStyle/>
          <a:p>
            <a:pPr marL="0" indent="0">
              <a:buNone/>
            </a:pPr>
            <a:r>
              <a:rPr lang="en-GB" sz="2400" dirty="0" smtClean="0"/>
              <a:t>Developing the below key skills for working effectively as a writer in multipole media industries – networking, communicating  effectively, working collaboratively with others, strong research skills, effective time management, strong organisational abilities, creative writing skills, awareness of current affairs and knowledge of current industry trends.</a:t>
            </a:r>
            <a:endParaRPr lang="en-GB" sz="2400" dirty="0"/>
          </a:p>
        </p:txBody>
      </p:sp>
    </p:spTree>
    <p:extLst>
      <p:ext uri="{BB962C8B-B14F-4D97-AF65-F5344CB8AC3E}">
        <p14:creationId xmlns:p14="http://schemas.microsoft.com/office/powerpoint/2010/main" val="37108361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554</TotalTime>
  <Words>1711</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Unit 19 – Scriptwriting Learning Aim A – part1</vt:lpstr>
      <vt:lpstr>Task 1. Research 3 screenwriters</vt:lpstr>
      <vt:lpstr>Task 1. Research 3 screenwriters</vt:lpstr>
      <vt:lpstr>PowerPoint Presentation</vt:lpstr>
      <vt:lpstr>Task 1.b Who do screenwriters work for or how do they get their work commissioned and made? </vt:lpstr>
      <vt:lpstr>PowerPoint Presentation</vt:lpstr>
      <vt:lpstr>Task 1.c What do screen writers have to consider, as part of their job?</vt:lpstr>
      <vt:lpstr>Task 1.c What do screen writers have to consider, as part of their job?</vt:lpstr>
      <vt:lpstr>Task 1.d What do writers have to do, to remain successful in the industry?</vt:lpstr>
      <vt:lpstr>Task 1.e What is the process in which a screenplay writer works and that a screenplay goes through? </vt:lpstr>
      <vt:lpstr>Task 1.f What are the key skills and various demands that a scriptwriter needs to develop and undertake?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19 – Scriptwriting Learning Aim A</dc:title>
  <dc:creator>Steve</dc:creator>
  <cp:lastModifiedBy>Mark Piper</cp:lastModifiedBy>
  <cp:revision>49</cp:revision>
  <dcterms:created xsi:type="dcterms:W3CDTF">2018-09-13T19:52:45Z</dcterms:created>
  <dcterms:modified xsi:type="dcterms:W3CDTF">2018-11-07T09:49:18Z</dcterms:modified>
</cp:coreProperties>
</file>